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3" r:id="rId6"/>
    <p:sldId id="262" r:id="rId7"/>
    <p:sldId id="268" r:id="rId8"/>
    <p:sldId id="260" r:id="rId9"/>
    <p:sldId id="269" r:id="rId10"/>
    <p:sldId id="270" r:id="rId11"/>
    <p:sldId id="272" r:id="rId12"/>
    <p:sldId id="261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8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8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9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99D6-96C3-4A8D-B696-F64171B0809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9D01-85E7-44C0-9DFA-38E366E7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1392" y="511813"/>
            <a:ext cx="9995807" cy="1178148"/>
          </a:xfrm>
        </p:spPr>
        <p:txBody>
          <a:bodyPr>
            <a:noAutofit/>
          </a:bodyPr>
          <a:lstStyle/>
          <a:p>
            <a:pPr defTabSz="896938"/>
            <a:r>
              <a:rPr lang="ru-RU" sz="3600" b="1" dirty="0" smtClean="0"/>
              <a:t>Приветствую </a:t>
            </a:r>
            <a:r>
              <a:rPr lang="ru-RU" sz="3600" b="1" dirty="0"/>
              <a:t>участников </a:t>
            </a:r>
            <a:br>
              <a:rPr lang="ru-RU" sz="3600" b="1" dirty="0"/>
            </a:br>
            <a:r>
              <a:rPr lang="ru-RU" sz="3600" b="1" dirty="0" smtClean="0"/>
              <a:t>учебно-методической конференции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1769" y="5303006"/>
            <a:ext cx="5117739" cy="171325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7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РМО учителей ОБЖ </a:t>
            </a:r>
          </a:p>
          <a:p>
            <a:pPr algn="l">
              <a:lnSpc>
                <a:spcPct val="7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Урус-Мартановского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</a:p>
          <a:p>
            <a:pPr algn="l">
              <a:lnSpc>
                <a:spcPct val="7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 </a:t>
            </a:r>
          </a:p>
          <a:p>
            <a:pPr algn="l">
              <a:lnSpc>
                <a:spcPct val="7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Хажбекаров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1393" y="2509737"/>
            <a:ext cx="9392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Тема: "Курс начальной военной подготовки. </a:t>
            </a:r>
            <a:br>
              <a:rPr lang="ru-RU" sz="3600" dirty="0"/>
            </a:br>
            <a:r>
              <a:rPr lang="ru-RU" sz="3600" dirty="0"/>
              <a:t>              Учебные сборы в рамках ОБЗР".</a:t>
            </a:r>
          </a:p>
        </p:txBody>
      </p:sp>
    </p:spTree>
    <p:extLst>
      <p:ext uri="{BB962C8B-B14F-4D97-AF65-F5344CB8AC3E}">
        <p14:creationId xmlns:p14="http://schemas.microsoft.com/office/powerpoint/2010/main" val="41039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314239"/>
            <a:ext cx="10076688" cy="86722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Основы робототехники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0284" y="1869353"/>
            <a:ext cx="9768840" cy="31315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/>
              <a:t>И</a:t>
            </a:r>
            <a:r>
              <a:rPr lang="ru-RU" b="1" dirty="0" smtClean="0"/>
              <a:t>зучение </a:t>
            </a:r>
            <a:r>
              <a:rPr lang="ru-RU" b="1" dirty="0"/>
              <a:t>общего устройство </a:t>
            </a:r>
            <a:r>
              <a:rPr lang="ru-RU" b="1" dirty="0" smtClean="0"/>
              <a:t>БПЛА;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 smtClean="0"/>
              <a:t>Предназначение</a:t>
            </a:r>
            <a:r>
              <a:rPr lang="ru-RU" b="1" dirty="0"/>
              <a:t>, видов, конструктивных особенностей </a:t>
            </a:r>
            <a:r>
              <a:rPr lang="ru-RU" b="1" dirty="0" smtClean="0"/>
              <a:t>БПЛА;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 smtClean="0"/>
              <a:t>Тактико-техническая характеристика </a:t>
            </a:r>
            <a:r>
              <a:rPr lang="ru-RU" b="1" dirty="0"/>
              <a:t>БПЛА </a:t>
            </a:r>
            <a:r>
              <a:rPr lang="ru-RU" b="1" dirty="0" err="1"/>
              <a:t>квадрокоптерного</a:t>
            </a:r>
            <a:r>
              <a:rPr lang="ru-RU" b="1" dirty="0"/>
              <a:t> </a:t>
            </a:r>
            <a:r>
              <a:rPr lang="ru-RU" b="1" dirty="0" smtClean="0"/>
              <a:t>типа;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 smtClean="0"/>
              <a:t>Обучение </a:t>
            </a:r>
            <a:r>
              <a:rPr lang="ru-RU" b="1" dirty="0"/>
              <a:t>управлению беспилотными летательными </a:t>
            </a:r>
            <a:r>
              <a:rPr lang="ru-RU" b="1" dirty="0" smtClean="0"/>
              <a:t>аппаратами;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Защита и противодействие беспилотным летательным аппаратам противника.</a:t>
            </a:r>
          </a:p>
        </p:txBody>
      </p:sp>
    </p:spTree>
    <p:extLst>
      <p:ext uri="{BB962C8B-B14F-4D97-AF65-F5344CB8AC3E}">
        <p14:creationId xmlns:p14="http://schemas.microsoft.com/office/powerpoint/2010/main" val="31381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314239"/>
            <a:ext cx="10076688" cy="86722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Учебные сборы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0284" y="1495709"/>
            <a:ext cx="9768840" cy="3505182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 остальном учебные сборы по основам военной службы организуются в соответствии с Концепцией федеральной системы подготовки граждан Российской Федерации к военной службе на период до 2030 года, утверждённой распоряжением Правительства Российской Федерации от 3 февраля 2010 г. № 134-р, Приказом Министерства обороны Российской Федерации и Министерства образования и науки Российской Федерации от 24 февраля 2010 г. № 96/134.</a:t>
            </a:r>
          </a:p>
        </p:txBody>
      </p:sp>
    </p:spTree>
    <p:extLst>
      <p:ext uri="{BB962C8B-B14F-4D97-AF65-F5344CB8AC3E}">
        <p14:creationId xmlns:p14="http://schemas.microsoft.com/office/powerpoint/2010/main" val="430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09" y="360362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Алгоритм действий руководителя ОУ по подготовке и проведению 5-ти дневных учебных сборов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248" y="1320800"/>
            <a:ext cx="10794370" cy="4732528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/>
              <a:t>1. Уяснение полученных от вышестоящих органов документов по </a:t>
            </a:r>
            <a:r>
              <a:rPr lang="ru-RU" b="1" dirty="0"/>
              <a:t>проведению 5-ти дневных учебных </a:t>
            </a:r>
            <a:r>
              <a:rPr lang="ru-RU" b="1" dirty="0" smtClean="0"/>
              <a:t>сборов.</a:t>
            </a:r>
          </a:p>
          <a:p>
            <a:pPr algn="l"/>
            <a:r>
              <a:rPr lang="ru-RU" b="1" dirty="0" smtClean="0"/>
              <a:t>2. Составление плана подготовки и проведения учебных сборов.</a:t>
            </a:r>
          </a:p>
          <a:p>
            <a:pPr algn="l"/>
            <a:r>
              <a:rPr lang="ru-RU" b="1" dirty="0" smtClean="0"/>
              <a:t>3. Проведение служебного совещания.</a:t>
            </a:r>
          </a:p>
          <a:p>
            <a:pPr algn="l"/>
            <a:r>
              <a:rPr lang="ru-RU" b="1" dirty="0" smtClean="0"/>
              <a:t>4. Издание приказа.</a:t>
            </a:r>
          </a:p>
          <a:p>
            <a:pPr algn="l"/>
            <a:r>
              <a:rPr lang="ru-RU" b="1" dirty="0" smtClean="0"/>
              <a:t>5. Проведение родительского собрания. Доведение до них формы одежды и экипировки участников сбора.</a:t>
            </a:r>
          </a:p>
          <a:p>
            <a:pPr algn="l"/>
            <a:r>
              <a:rPr lang="ru-RU" b="1" dirty="0" smtClean="0"/>
              <a:t>6. </a:t>
            </a:r>
            <a:r>
              <a:rPr lang="ru-RU" b="1" dirty="0" smtClean="0"/>
              <a:t>Организации </a:t>
            </a:r>
            <a:r>
              <a:rPr lang="ru-RU" b="1" dirty="0" smtClean="0"/>
              <a:t>медицинского освидетельствования участников учебных сборов.</a:t>
            </a:r>
          </a:p>
          <a:p>
            <a:pPr algn="l"/>
            <a:r>
              <a:rPr lang="ru-RU" b="1" dirty="0" smtClean="0"/>
              <a:t>7. Представление списков участников учебных сборов и юношей не допущенных к сборам, с указанием причин, в районное управление образования.</a:t>
            </a:r>
          </a:p>
          <a:p>
            <a:pPr algn="l"/>
            <a:r>
              <a:rPr lang="ru-RU" b="1" dirty="0" smtClean="0"/>
              <a:t>Заказ автобусов для перевозки участников сборов в воинскую часть или в учебный пункт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496" y="3001507"/>
            <a:ext cx="10076688" cy="867229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56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www.mirprognozov.ru/uploads/images/old/load/out_img/00f5ac7a07e107d97f1929b43cac78ed7e135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708"/>
            <a:ext cx="10234491" cy="68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22" y="87923"/>
            <a:ext cx="10454478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67" y="1121469"/>
            <a:ext cx="9414933" cy="5736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04" y="220133"/>
            <a:ext cx="9906396" cy="1121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9204" y="220133"/>
            <a:ext cx="10126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США и их </a:t>
            </a:r>
            <a:r>
              <a:rPr lang="ru-RU" b="1" dirty="0" smtClean="0"/>
              <a:t>сателлиты для сохранения </a:t>
            </a:r>
            <a:r>
              <a:rPr lang="ru-RU" b="1" dirty="0"/>
              <a:t>своего глобального доминирования развернули масштабную кампанию, направленную на разрушение Российского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5324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36" y="3369732"/>
            <a:ext cx="6201364" cy="3488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80" y="1055712"/>
            <a:ext cx="6150902" cy="3459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134" y="67854"/>
            <a:ext cx="10109200" cy="1078008"/>
          </a:xfrm>
        </p:spPr>
        <p:txBody>
          <a:bodyPr>
            <a:normAutofit/>
          </a:bodyPr>
          <a:lstStyle/>
          <a:p>
            <a:r>
              <a:rPr lang="ru-RU" sz="3200" dirty="0"/>
              <a:t>Современные вызовы и угрозы диктуют необходимость укрепления обороноспособности нашей Родины </a:t>
            </a:r>
          </a:p>
        </p:txBody>
      </p:sp>
    </p:spTree>
    <p:extLst>
      <p:ext uri="{BB962C8B-B14F-4D97-AF65-F5344CB8AC3E}">
        <p14:creationId xmlns:p14="http://schemas.microsoft.com/office/powerpoint/2010/main" val="17789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28169"/>
            <a:ext cx="9144000" cy="960438"/>
          </a:xfrm>
        </p:spPr>
        <p:txBody>
          <a:bodyPr/>
          <a:lstStyle/>
          <a:p>
            <a:r>
              <a:rPr lang="ru-RU" dirty="0" smtClean="0"/>
              <a:t>Предмет ОБЗР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445" y="2399770"/>
            <a:ext cx="11345333" cy="404706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нормативно-правовой базы и внесенных в них изменений.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новых федеральных рабочих программ и комплекта методических документов по новому учебному предмету ОБЗР.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последовательности изучения модулей ОБЗР.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Апробация рабочих программ ОБЗР и экспертная оценка преподавания учебного предмета ОБЗР.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06" y="637381"/>
            <a:ext cx="10037887" cy="96043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Вопросы методики и алгоритма проведения учебных </a:t>
            </a:r>
            <a:r>
              <a:rPr lang="ru-RU" sz="3200" b="1" dirty="0" smtClean="0"/>
              <a:t>сборов.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Нормативно-правовая база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565" y="2235200"/>
            <a:ext cx="10794370" cy="47325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законы: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воинской обязанности и военной службе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образовании;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«Об утверждении Положения о подготовке граждан Российской Федерации к военной службе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региональные, территориальные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514663"/>
            <a:ext cx="9144000" cy="867229"/>
          </a:xfrm>
        </p:spPr>
        <p:txBody>
          <a:bodyPr>
            <a:normAutofit/>
          </a:bodyPr>
          <a:lstStyle/>
          <a:p>
            <a:r>
              <a:rPr lang="ru-RU" sz="4400" dirty="0"/>
              <a:t>Продолжительность учебных сборов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208" y="1381892"/>
            <a:ext cx="9460992" cy="48543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/>
              <a:t>составляет 5 дней (35 учебных часов) с учащимися 10 </a:t>
            </a:r>
            <a:r>
              <a:rPr lang="ru-RU" b="1" dirty="0" smtClean="0"/>
              <a:t>классов.</a:t>
            </a:r>
          </a:p>
          <a:p>
            <a:pPr algn="l"/>
            <a:r>
              <a:rPr lang="ru-RU" b="1" dirty="0"/>
              <a:t>В расчете часов учебных сборов также сохраняются </a:t>
            </a:r>
            <a:r>
              <a:rPr lang="ru-RU" b="1" dirty="0" smtClean="0"/>
              <a:t>следующие модули:</a:t>
            </a:r>
          </a:p>
          <a:p>
            <a:pPr algn="l"/>
            <a:r>
              <a:rPr lang="ru-RU" b="1" dirty="0" smtClean="0"/>
              <a:t> </a:t>
            </a:r>
            <a:r>
              <a:rPr lang="ru-RU" b="1" dirty="0"/>
              <a:t>«Общевойсковые уставы»; </a:t>
            </a:r>
            <a:endParaRPr lang="ru-RU" b="1" dirty="0" smtClean="0"/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Основы безопасности военной службы»; </a:t>
            </a:r>
            <a:endParaRPr lang="ru-RU" b="1" dirty="0" smtClean="0"/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Огневая подготовка»; </a:t>
            </a:r>
            <a:endParaRPr lang="ru-RU" b="1" dirty="0" smtClean="0"/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Тактическая подготовка»; </a:t>
            </a:r>
            <a:endParaRPr lang="ru-RU" b="1" dirty="0" smtClean="0"/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Строевая подготовка»; </a:t>
            </a:r>
            <a:endParaRPr lang="ru-RU" b="1" dirty="0" smtClean="0"/>
          </a:p>
          <a:p>
            <a:pPr algn="l"/>
            <a:r>
              <a:rPr lang="ru-RU" b="1" dirty="0" smtClean="0"/>
              <a:t>«Топографическая подготовка»;</a:t>
            </a:r>
          </a:p>
          <a:p>
            <a:pPr algn="l"/>
            <a:r>
              <a:rPr lang="ru-RU" b="1" dirty="0" smtClean="0"/>
              <a:t>«</a:t>
            </a:r>
            <a:r>
              <a:rPr lang="ru-RU" b="1" dirty="0"/>
              <a:t>Физическая подготовка</a:t>
            </a:r>
            <a:r>
              <a:rPr lang="ru-RU" b="1" dirty="0" smtClean="0"/>
              <a:t>»; </a:t>
            </a:r>
          </a:p>
          <a:p>
            <a:pPr algn="l"/>
            <a:r>
              <a:rPr lang="ru-RU" b="1" dirty="0" smtClean="0"/>
              <a:t>«Радиационная</a:t>
            </a:r>
            <a:r>
              <a:rPr lang="ru-RU" b="1" dirty="0"/>
              <a:t>, химическая и биологическая защита». </a:t>
            </a:r>
            <a:endParaRPr lang="ru-RU" b="1" dirty="0" smtClean="0"/>
          </a:p>
          <a:p>
            <a:pPr algn="l"/>
            <a:r>
              <a:rPr lang="ru-RU" b="1" dirty="0" smtClean="0"/>
              <a:t>Добавлены два новых модуля: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/>
              <a:t>«Основы медицинских знаний и оказание первой помощи</a:t>
            </a:r>
            <a:r>
              <a:rPr lang="ru-RU" b="1" dirty="0" smtClean="0"/>
              <a:t>».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/>
              <a:t>«Элементы начальной военной подготовки»</a:t>
            </a:r>
          </a:p>
        </p:txBody>
      </p:sp>
    </p:spTree>
    <p:extLst>
      <p:ext uri="{BB962C8B-B14F-4D97-AF65-F5344CB8AC3E}">
        <p14:creationId xmlns:p14="http://schemas.microsoft.com/office/powerpoint/2010/main" val="29288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360" y="314239"/>
            <a:ext cx="10076688" cy="86722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Модуль </a:t>
            </a:r>
            <a:r>
              <a:rPr lang="ru-RU" sz="3200" b="1" dirty="0"/>
              <a:t>«Элементы начальной военной подготовки»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208" y="1184431"/>
            <a:ext cx="9768840" cy="5143217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dirty="0" smtClean="0"/>
              <a:t>Тактико-техническая характеристика </a:t>
            </a:r>
            <a:r>
              <a:rPr lang="ru-RU" dirty="0"/>
              <a:t>основных образцов вооружения и военной техники видов и родов войск Вооруженных Сил Российской Федерации (мотострелковых и танковых войск, ракетных войск и артиллерии, противовоздушной обороны);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dirty="0" smtClean="0"/>
              <a:t> Организационно-штатная структура </a:t>
            </a:r>
            <a:r>
              <a:rPr lang="ru-RU" dirty="0"/>
              <a:t>и боевые возможности отделения, задачи отделения в различных видах боя;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вооружение мотострелкового отделения, назначение и тактико-технические характеристики основных видов стрелкового оружия (автомат Калашникова АК-74, ручной пулемет Калашникова (РПК), ручной противотанковый гранатомет РПГ-7В, снайперская винтовка Драгунова (СВД)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ru-RU" dirty="0" smtClean="0"/>
              <a:t>боевая экипировка </a:t>
            </a:r>
            <a:r>
              <a:rPr lang="ru-RU" dirty="0"/>
              <a:t>и снаряжение бойца, </a:t>
            </a:r>
            <a:r>
              <a:rPr lang="ru-RU" dirty="0" smtClean="0"/>
              <a:t>тактико-техническая характеристика </a:t>
            </a:r>
            <a:r>
              <a:rPr lang="ru-RU" dirty="0"/>
              <a:t>стрелкового оружия, наступательных и оборонительных гранат, средств связи и военной техники и т.д.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560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Приветствую участников  учебно-методической конференции</vt:lpstr>
      <vt:lpstr>Презентация PowerPoint</vt:lpstr>
      <vt:lpstr>Презентация PowerPoint</vt:lpstr>
      <vt:lpstr>Презентация PowerPoint</vt:lpstr>
      <vt:lpstr>Современные вызовы и угрозы диктуют необходимость укрепления обороноспособности нашей Родины </vt:lpstr>
      <vt:lpstr>Предмет ОБЗР</vt:lpstr>
      <vt:lpstr>Вопросы методики и алгоритма проведения учебных сборов. Нормативно-правовая база </vt:lpstr>
      <vt:lpstr>Продолжительность учебных сборов </vt:lpstr>
      <vt:lpstr>Модуль «Элементы начальной военной подготовки»</vt:lpstr>
      <vt:lpstr>Основы робототехники </vt:lpstr>
      <vt:lpstr>Учебные сборы</vt:lpstr>
      <vt:lpstr>Алгоритм действий руководителя ОУ по подготовке и проведению 5-ти дневных учебных сборов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Союз</dc:creator>
  <cp:lastModifiedBy>Leo</cp:lastModifiedBy>
  <cp:revision>27</cp:revision>
  <dcterms:created xsi:type="dcterms:W3CDTF">2024-02-15T06:33:56Z</dcterms:created>
  <dcterms:modified xsi:type="dcterms:W3CDTF">2024-04-22T20:29:20Z</dcterms:modified>
</cp:coreProperties>
</file>