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66" r:id="rId7"/>
    <p:sldId id="265" r:id="rId8"/>
    <p:sldId id="267" r:id="rId9"/>
    <p:sldId id="262" r:id="rId10"/>
    <p:sldId id="259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300-0D59-4F64-9415-F8A052ABD67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44F5-E08B-4AAC-B2D6-16E077BD1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300-0D59-4F64-9415-F8A052ABD67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44F5-E08B-4AAC-B2D6-16E077BD1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300-0D59-4F64-9415-F8A052ABD67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44F5-E08B-4AAC-B2D6-16E077BD1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300-0D59-4F64-9415-F8A052ABD67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44F5-E08B-4AAC-B2D6-16E077BD1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300-0D59-4F64-9415-F8A052ABD67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44F5-E08B-4AAC-B2D6-16E077BD1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300-0D59-4F64-9415-F8A052ABD67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44F5-E08B-4AAC-B2D6-16E077BD1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300-0D59-4F64-9415-F8A052ABD67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44F5-E08B-4AAC-B2D6-16E077BD1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300-0D59-4F64-9415-F8A052ABD67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44F5-E08B-4AAC-B2D6-16E077BD1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300-0D59-4F64-9415-F8A052ABD67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44F5-E08B-4AAC-B2D6-16E077BD1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300-0D59-4F64-9415-F8A052ABD67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44F5-E08B-4AAC-B2D6-16E077BD1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300-0D59-4F64-9415-F8A052ABD67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44F5-E08B-4AAC-B2D6-16E077BD1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5B300-0D59-4F64-9415-F8A052ABD67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644F5-E08B-4AAC-B2D6-16E077BD1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ontent.edsoo.ru/case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dsoo.ru/Tipovoj_komplekt_metodich_25.h" TargetMode="External"/><Relationship Id="rId4" Type="http://schemas.openxmlformats.org/officeDocument/2006/relationships/hyperlink" Target="https://edsoo.ru/Metodicheskie_rekomendaci_1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0508" t="9765" r="15771" b="6250"/>
          <a:stretch>
            <a:fillRect/>
          </a:stretch>
        </p:blipFill>
        <p:spPr bwMode="auto">
          <a:xfrm>
            <a:off x="928662" y="0"/>
            <a:ext cx="693777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10253" t="11718" r="6250" b="6250"/>
          <a:stretch>
            <a:fillRect/>
          </a:stretch>
        </p:blipFill>
        <p:spPr bwMode="auto">
          <a:xfrm>
            <a:off x="-91816" y="0"/>
            <a:ext cx="93072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36841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КОНСТРУКТОР РАБОЧИХ ПРОГРАММ 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Comic Sans MS" pitchFamily="66" charset="0"/>
              </a:rPr>
              <a:t>Удобный </a:t>
            </a:r>
            <a:r>
              <a:rPr lang="ru-RU" dirty="0">
                <a:latin typeface="Comic Sans MS" pitchFamily="66" charset="0"/>
              </a:rPr>
              <a:t>бесплатный </a:t>
            </a:r>
            <a:r>
              <a:rPr lang="ru-RU" dirty="0" err="1">
                <a:latin typeface="Comic Sans MS" pitchFamily="66" charset="0"/>
              </a:rPr>
              <a:t>онлайн-сервис</a:t>
            </a:r>
            <a:r>
              <a:rPr lang="ru-RU" dirty="0">
                <a:latin typeface="Comic Sans MS" pitchFamily="66" charset="0"/>
              </a:rPr>
              <a:t> для быстрого создания рабочих программ по учебным предметам. </a:t>
            </a:r>
          </a:p>
          <a:p>
            <a:r>
              <a:rPr lang="ru-RU" dirty="0">
                <a:latin typeface="Comic Sans MS" pitchFamily="66" charset="0"/>
              </a:rPr>
              <a:t>Инструкция по работе с Конструктором рабочих программ (видеоролик) представлен на сайте Единого содержания образования.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10253" t="11718" r="6250" b="6250"/>
          <a:stretch>
            <a:fillRect/>
          </a:stretch>
        </p:blipFill>
        <p:spPr bwMode="auto">
          <a:xfrm>
            <a:off x="-91816" y="0"/>
            <a:ext cx="93072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МЕТОДИЧЕСКИЕ РЕКОМЕНДАЦИИ И ВИДЕОУРОКИ 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r>
              <a:rPr lang="ru-RU" sz="3000" dirty="0" smtClean="0">
                <a:latin typeface="Comic Sans MS" pitchFamily="66" charset="0"/>
              </a:rPr>
              <a:t>Доступны на сайте Единое содержание общего образования</a:t>
            </a:r>
          </a:p>
          <a:p>
            <a:r>
              <a:rPr lang="ru-RU" sz="3000" dirty="0" smtClean="0">
                <a:latin typeface="Comic Sans MS" pitchFamily="66" charset="0"/>
              </a:rPr>
              <a:t>Методические интерактивные кейсы </a:t>
            </a:r>
            <a:r>
              <a:rPr lang="ru-RU" sz="3000" dirty="0" smtClean="0">
                <a:latin typeface="Comic Sans MS" pitchFamily="66" charset="0"/>
                <a:hlinkClick r:id="rId3"/>
              </a:rPr>
              <a:t>https://content.edsoo.ru/case/</a:t>
            </a:r>
            <a:r>
              <a:rPr lang="ru-RU" sz="3000" dirty="0" smtClean="0">
                <a:latin typeface="Comic Sans MS" pitchFamily="66" charset="0"/>
              </a:rPr>
              <a:t>  Методические рекомендации </a:t>
            </a:r>
            <a:r>
              <a:rPr lang="ru-RU" sz="3000" dirty="0" smtClean="0">
                <a:latin typeface="Comic Sans MS" pitchFamily="66" charset="0"/>
                <a:hlinkClick r:id="rId4"/>
              </a:rPr>
              <a:t>https://edsoo.ru/Metodicheskie_rekomendaci_1.htm</a:t>
            </a:r>
            <a:r>
              <a:rPr lang="ru-RU" sz="3000" dirty="0" smtClean="0">
                <a:latin typeface="Comic Sans MS" pitchFamily="66" charset="0"/>
              </a:rPr>
              <a:t>  </a:t>
            </a:r>
            <a:r>
              <a:rPr lang="ru-RU" sz="3000" dirty="0" err="1" smtClean="0">
                <a:latin typeface="Comic Sans MS" pitchFamily="66" charset="0"/>
              </a:rPr>
              <a:t>видеоуроки</a:t>
            </a:r>
            <a:r>
              <a:rPr lang="ru-RU" sz="3000" dirty="0" smtClean="0">
                <a:latin typeface="Comic Sans MS" pitchFamily="66" charset="0"/>
              </a:rPr>
              <a:t> </a:t>
            </a:r>
            <a:r>
              <a:rPr lang="ru-RU" sz="3000" dirty="0" smtClean="0">
                <a:latin typeface="Comic Sans MS" pitchFamily="66" charset="0"/>
                <a:hlinkClick r:id="rId5"/>
              </a:rPr>
              <a:t>https://edsoo.ru/Tipovoj_komplekt_metodich_25.h</a:t>
            </a:r>
            <a:r>
              <a:rPr lang="ru-RU" sz="3000" dirty="0" smtClean="0">
                <a:latin typeface="Comic Sans MS" pitchFamily="66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10253" t="11718" r="6250" b="6250"/>
          <a:stretch>
            <a:fillRect/>
          </a:stretch>
        </p:blipFill>
        <p:spPr bwMode="auto">
          <a:xfrm>
            <a:off x="-91816" y="0"/>
            <a:ext cx="93072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marL="90488" indent="0" algn="ctr">
              <a:buNone/>
            </a:pPr>
            <a:r>
              <a:rPr lang="ru-RU" sz="3600" dirty="0">
                <a:latin typeface="Comic Sans MS" pitchFamily="66" charset="0"/>
              </a:rPr>
              <a:t>Новый школьный предмет </a:t>
            </a:r>
            <a:endParaRPr lang="ru-RU" sz="3600" dirty="0" smtClean="0">
              <a:latin typeface="Comic Sans MS" pitchFamily="66" charset="0"/>
            </a:endParaRPr>
          </a:p>
          <a:p>
            <a:pPr marL="90488" indent="0" algn="ctr">
              <a:buNone/>
            </a:pPr>
            <a:r>
              <a:rPr lang="ru-RU" sz="3600" dirty="0" smtClean="0">
                <a:latin typeface="Comic Sans MS" pitchFamily="66" charset="0"/>
              </a:rPr>
              <a:t>«</a:t>
            </a:r>
            <a:r>
              <a:rPr lang="ru-RU" sz="3600" dirty="0">
                <a:latin typeface="Comic Sans MS" pitchFamily="66" charset="0"/>
              </a:rPr>
              <a:t>Основа безопасности и защита Родины» является компромиссным решением, в рамках которого ученикам будут преподаваться и элементы предмета «Основы безопасности жизнедеятельности» (ОБЖ), и азы начальной военной подготовки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10253" t="11718" r="6250" b="6250"/>
          <a:stretch>
            <a:fillRect/>
          </a:stretch>
        </p:blipFill>
        <p:spPr bwMode="auto">
          <a:xfrm>
            <a:off x="-91816" y="0"/>
            <a:ext cx="93072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65416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Место учебного предмета «Основы безопасности и защиты родины» в федеральном учебном плане 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>
            <a:normAutofit lnSpcReduction="10000"/>
          </a:bodyPr>
          <a:lstStyle/>
          <a:p>
            <a:pPr indent="17463">
              <a:buNone/>
            </a:pPr>
            <a:r>
              <a:rPr lang="ru-RU" dirty="0" smtClean="0">
                <a:latin typeface="Comic Sans MS" pitchFamily="66" charset="0"/>
              </a:rPr>
              <a:t>В </a:t>
            </a:r>
            <a:r>
              <a:rPr lang="ru-RU" dirty="0">
                <a:latin typeface="Comic Sans MS" pitchFamily="66" charset="0"/>
              </a:rPr>
              <a:t>системе общего образования учебный предмет «Основы безопасности и защиты Родины» признан обязательным учебным предметом, который входит в состав предметной области «Физическая культура и основы безопасности жизнедеятельности».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10253" t="11718" r="6250" b="6250"/>
          <a:stretch>
            <a:fillRect/>
          </a:stretch>
        </p:blipFill>
        <p:spPr bwMode="auto">
          <a:xfrm>
            <a:off x="-91816" y="0"/>
            <a:ext cx="93072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29697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Основные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различия между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программами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"Основы безопасности жизнедеятельности" (ОБЖ) и "Основы безопасности и защиты Родины" (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ОБЗР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857375"/>
          <a:ext cx="8229600" cy="421132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ОБЖ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ОБЗР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/>
                        <a:t>ОБЖ обучает школьников основам безопасности в повседневной жизни, включая правила пожарной безопасности, первой помощи, безопасного поведения на улице и в общественных местах.</a:t>
                      </a:r>
                      <a:endParaRPr lang="ru-RU" sz="2000" b="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/>
                        <a:t>ОБЗР также включает в себя обучение правилам безопасности, но с акцентом на военной подготовке и обороне.</a:t>
                      </a:r>
                      <a:endParaRPr lang="ru-RU" sz="2000" b="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/>
                        <a:t>Цель программы ОБЖ - обучить школьников правилам безопасного поведения и предоставить им знания для предотвращения различных опасностей в повседневной жизни.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/>
                        <a:t>В рамках программы ОБЗР школьники изучают историю вооруженных сил, основы военной техники, правила ведения военных действий и другие аспекты, связанные с защитой Родины.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10253" t="11718" r="6250" b="6250"/>
          <a:stretch>
            <a:fillRect/>
          </a:stretch>
        </p:blipFill>
        <p:spPr bwMode="auto">
          <a:xfrm>
            <a:off x="-91816" y="-214338"/>
            <a:ext cx="9307286" cy="7358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1428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Содержание обучения в 8-9 классах 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357158" y="857232"/>
          <a:ext cx="8429684" cy="5724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2"/>
                <a:gridCol w="4214842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ОБЖ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ОБЗР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 10 «Взаимодействие личности, общества и государства в обеспечении безопасности жизни и здоровья населения»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 1 «Безопасное и устойчивое развитие личности, общества, государства»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 2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«Военная подготовка. Основы военных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знаний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 1 «Культура безопасности жизнедеятельности в современном обществе»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 3  «Культура безопасности жизнедеятельности в современном обществе»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 2 «Безопасность в быту»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 4  «Безопасность в быту»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 3 «Безопасность на транспорте»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 5 «Безопасность на транспорте»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 4 «Безопасность в общественных местах»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№6 «Безопасность в общественных местах»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 5 «Безопасность в природной среде»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 7 «Безопасность в природной среде»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 6 «Здоровье и как его сохранить.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Основы медицинских знаний»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 8 «Основы медицинских знаний. Оказание первой помощи»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 7 «Безопасность в социуме»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 9 «Безопасность в социуме»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 8 «Безопасность в информационном пространстве»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№10 «Безопасность в информационном пространстве»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 9 «Основы противодействия экстремизму и терроризму»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Модуль №11 «Основы противодействия экстремизму и терроризму»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10253" t="11718" r="6250" b="6250"/>
          <a:stretch>
            <a:fillRect/>
          </a:stretch>
        </p:blipFill>
        <p:spPr bwMode="auto">
          <a:xfrm>
            <a:off x="-91816" y="-214338"/>
            <a:ext cx="9307286" cy="7358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  <a:t>Модуль № 2 «Военная подготовка. Основы военных знаний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3"/>
          <a:ext cx="8229600" cy="5300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14"/>
                <a:gridCol w="7472386"/>
              </a:tblGrid>
              <a:tr h="40028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№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Тема </a:t>
                      </a:r>
                      <a:endParaRPr lang="ru-RU" sz="2400" dirty="0"/>
                    </a:p>
                  </a:txBody>
                  <a:tcPr/>
                </a:tc>
              </a:tr>
              <a:tr h="400287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 Вооруженные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Силы</a:t>
                      </a:r>
                      <a:r>
                        <a:rPr lang="ru-RU" sz="1800" spc="-33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Российской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Федерации – защита</a:t>
                      </a:r>
                      <a:r>
                        <a:rPr lang="ru-RU" sz="1800" spc="-33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нашего</a:t>
                      </a:r>
                      <a:r>
                        <a:rPr lang="ru-RU" sz="1800" spc="-3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Отечества</a:t>
                      </a:r>
                    </a:p>
                  </a:txBody>
                  <a:tcPr marL="68580" marR="68580" marT="0" marB="0"/>
                </a:tc>
              </a:tr>
              <a:tr h="400287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 Состав</a:t>
                      </a:r>
                      <a:r>
                        <a:rPr lang="ru-RU" sz="1800" spc="-45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800" spc="-2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назначение</a:t>
                      </a:r>
                      <a:r>
                        <a:rPr lang="ru-RU" sz="1800" spc="-33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Вооруженных Сил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Российской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Федерации</a:t>
                      </a:r>
                    </a:p>
                  </a:txBody>
                  <a:tcPr marL="68580" marR="68580" marT="0" marB="0"/>
                </a:tc>
              </a:tr>
              <a:tr h="607149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" marR="193675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Основные</a:t>
                      </a:r>
                      <a:r>
                        <a:rPr lang="ru-RU" sz="1800" spc="-7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образцы</a:t>
                      </a:r>
                      <a:r>
                        <a:rPr lang="ru-RU" sz="1800" spc="-33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вооружения и военной техники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Вооруженных Сил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Российской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Федерации (основы</a:t>
                      </a:r>
                      <a:r>
                        <a:rPr lang="ru-RU" sz="1800" spc="-33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технической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подготовки</a:t>
                      </a:r>
                      <a:r>
                        <a:rPr lang="ru-RU" sz="1800" spc="-5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800" spc="-5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связи)</a:t>
                      </a:r>
                    </a:p>
                  </a:txBody>
                  <a:tcPr marL="68580" marR="68580" marT="0" marB="0"/>
                </a:tc>
              </a:tr>
              <a:tr h="61229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" marR="2019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Организационно-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штатная структура</a:t>
                      </a:r>
                      <a:r>
                        <a:rPr lang="ru-RU" sz="1800" spc="-33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мотострелкового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spc="-5" dirty="0">
                          <a:latin typeface="Times New Roman"/>
                          <a:ea typeface="Times New Roman"/>
                        </a:rPr>
                        <a:t>отделения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(взвода)</a:t>
                      </a:r>
                      <a:r>
                        <a:rPr lang="ru-RU" sz="1800" spc="-33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(тактическая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подготовка)</a:t>
                      </a:r>
                    </a:p>
                  </a:txBody>
                  <a:tcPr marL="68580" marR="68580" marT="0" marB="0"/>
                </a:tc>
              </a:tr>
              <a:tr h="95356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" marR="26162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Виды, назначение</a:t>
                      </a:r>
                      <a:r>
                        <a:rPr lang="ru-RU" sz="1800" spc="-33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тактико-технические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характеристики </a:t>
                      </a:r>
                      <a:r>
                        <a:rPr lang="ru-RU" sz="1800" spc="-5" dirty="0">
                          <a:latin typeface="Times New Roman"/>
                          <a:ea typeface="Times New Roman"/>
                        </a:rPr>
                        <a:t>стрелкового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оружия</a:t>
                      </a:r>
                      <a:r>
                        <a:rPr lang="ru-RU" sz="1800" spc="-33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и ручных</a:t>
                      </a:r>
                      <a:r>
                        <a:rPr lang="ru-RU" sz="1800" spc="-2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гранат Вооруженных Сил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Российской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Федерации</a:t>
                      </a:r>
                      <a:r>
                        <a:rPr lang="ru-RU" sz="1800" spc="-7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(огневая</a:t>
                      </a:r>
                      <a:r>
                        <a:rPr lang="ru-RU" sz="1800" spc="-33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подготовка)</a:t>
                      </a:r>
                    </a:p>
                  </a:txBody>
                  <a:tcPr marL="68580" marR="68580" marT="0" marB="0"/>
                </a:tc>
              </a:tr>
              <a:tr h="627849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" marR="501015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spc="-5" dirty="0">
                          <a:latin typeface="Times New Roman"/>
                          <a:ea typeface="Times New Roman"/>
                        </a:rPr>
                        <a:t>Общевоинские</a:t>
                      </a:r>
                      <a:r>
                        <a:rPr lang="ru-RU" sz="1800" spc="-33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уставы</a:t>
                      </a:r>
                      <a:r>
                        <a:rPr lang="ru-RU" sz="1800" spc="-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– закон</a:t>
                      </a:r>
                      <a:r>
                        <a:rPr lang="ru-RU" sz="1800" spc="-1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жизни Вооруженных</a:t>
                      </a:r>
                      <a:r>
                        <a:rPr lang="ru-RU" sz="1800" spc="-9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Сил</a:t>
                      </a:r>
                      <a:r>
                        <a:rPr lang="ru-RU" sz="1800" spc="-33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Российской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Федерации</a:t>
                      </a:r>
                    </a:p>
                  </a:txBody>
                  <a:tcPr marL="68580" marR="68580" marT="0" marB="0"/>
                </a:tc>
              </a:tr>
              <a:tr h="441687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Военнослужащие </a:t>
                      </a:r>
                      <a:r>
                        <a:rPr lang="ru-RU" sz="1800" spc="-5" dirty="0">
                          <a:latin typeface="Times New Roman"/>
                          <a:ea typeface="Times New Roman"/>
                        </a:rPr>
                        <a:t>и взаимоотношения</a:t>
                      </a:r>
                      <a:r>
                        <a:rPr lang="ru-RU" sz="1800" spc="-33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между ними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(общевоинские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уставы)</a:t>
                      </a:r>
                    </a:p>
                  </a:txBody>
                  <a:tcPr marL="68580" marR="68580" marT="0" marB="0"/>
                </a:tc>
              </a:tr>
              <a:tr h="400287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" marR="6781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Воинская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дисциплина,</a:t>
                      </a:r>
                      <a:r>
                        <a:rPr lang="ru-RU" sz="1800" spc="-33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ее сущность</a:t>
                      </a:r>
                      <a:r>
                        <a:rPr lang="ru-RU" sz="1800" spc="-33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значение</a:t>
                      </a:r>
                    </a:p>
                  </a:txBody>
                  <a:tcPr marL="68580" marR="68580" marT="0" marB="0"/>
                </a:tc>
              </a:tr>
              <a:tr h="400287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" marR="271145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Строевые</a:t>
                      </a:r>
                      <a:r>
                        <a:rPr lang="ru-RU" sz="1800" spc="-8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приёмы</a:t>
                      </a:r>
                      <a:r>
                        <a:rPr lang="ru-RU" sz="1800" spc="-33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движение без оружия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(строевая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spc="-5" dirty="0">
                          <a:latin typeface="Times New Roman"/>
                          <a:ea typeface="Times New Roman"/>
                        </a:rPr>
                        <a:t>подготовка)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10253" t="11718" r="6250" b="6250"/>
          <a:stretch>
            <a:fillRect/>
          </a:stretch>
        </p:blipFill>
        <p:spPr bwMode="auto">
          <a:xfrm>
            <a:off x="-91816" y="-285776"/>
            <a:ext cx="9307286" cy="7572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4" y="-142892"/>
            <a:ext cx="871540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Содержание обучения в 10-11 классах 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357158" y="857232"/>
          <a:ext cx="8429684" cy="5871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2"/>
                <a:gridCol w="4214842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ОБЖ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ОБЗР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73025" indent="17463" algn="l">
                        <a:lnSpc>
                          <a:spcPct val="103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Модуль</a:t>
                      </a:r>
                      <a:r>
                        <a:rPr lang="ru-RU" sz="1400" spc="7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№</a:t>
                      </a:r>
                      <a:r>
                        <a:rPr lang="ru-RU" sz="1400" spc="8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ru-RU" sz="1400" spc="16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«Взаимодействие</a:t>
                      </a:r>
                      <a:r>
                        <a:rPr lang="ru-RU" sz="1400" spc="8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личности,</a:t>
                      </a:r>
                      <a:r>
                        <a:rPr lang="ru-RU" sz="1400" spc="8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общества и</a:t>
                      </a:r>
                      <a:r>
                        <a:rPr lang="ru-RU" sz="1400" spc="-5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государства</a:t>
                      </a:r>
                      <a:r>
                        <a:rPr lang="ru-RU" sz="1400" spc="-5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400" spc="-5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обеспечении</a:t>
                      </a:r>
                      <a:r>
                        <a:rPr lang="ru-RU" sz="1400" spc="-5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безопасности</a:t>
                      </a:r>
                      <a:r>
                        <a:rPr lang="ru-RU" sz="1400" spc="-5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жизни и</a:t>
                      </a:r>
                      <a:r>
                        <a:rPr lang="ru-RU" sz="1400" spc="-7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здоровья</a:t>
                      </a:r>
                      <a:r>
                        <a:rPr lang="ru-RU" sz="1400" spc="-5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населения»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Модуль № 1 «Безопасное и устойчивое развитие личности, общества, государства»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Модуль № 2 «Основы военной подготовки»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73025" indent="0" algn="l">
                        <a:lnSpc>
                          <a:spcPct val="103000"/>
                        </a:lnSpc>
                        <a:spcBef>
                          <a:spcPts val="1370"/>
                        </a:spcBef>
                        <a:spcAft>
                          <a:spcPts val="0"/>
                        </a:spcAft>
                        <a:tabLst>
                          <a:tab pos="402971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Модуль</a:t>
                      </a:r>
                      <a:r>
                        <a:rPr lang="ru-RU" sz="1400" spc="9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№</a:t>
                      </a:r>
                      <a:r>
                        <a:rPr lang="ru-RU" sz="1400" spc="9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400" spc="19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«Культура</a:t>
                      </a:r>
                      <a:r>
                        <a:rPr lang="ru-RU" sz="1400" spc="9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безопасности</a:t>
                      </a:r>
                      <a:r>
                        <a:rPr lang="ru-RU" sz="1400" spc="9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жизнедеятельности в современном обществе»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Модуль № 3 «Культура безопасности жизнедеятельности в современном обществе»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indent="-73025" algn="l">
                        <a:lnSpc>
                          <a:spcPct val="103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Модуль № 2  «Безопасность в быту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Модуль № 4 «Безопасность в быту»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Модуль № 3  «Безопасность на транспорте»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Модуль № 5 «Безопасность на транспорте»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73025" indent="17463" algn="l">
                        <a:lnSpc>
                          <a:spcPct val="103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Модуль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№ 4  «Безопасность в общественных местах»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Модуль № 6 «Безопасность в общественных местах»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Модуль № 5  «Безопасность в природной среде»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Модуль № 7 «Безопасность в природной среде»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73025" indent="17463" algn="l">
                        <a:lnSpc>
                          <a:spcPct val="103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Модуль</a:t>
                      </a:r>
                      <a:r>
                        <a:rPr lang="ru-RU" sz="1400" spc="8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№</a:t>
                      </a:r>
                      <a:r>
                        <a:rPr lang="ru-RU" sz="1400" spc="8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ru-RU" sz="1400" spc="16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«Здоровье</a:t>
                      </a:r>
                      <a:r>
                        <a:rPr lang="ru-RU" sz="1400" spc="8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400" spc="8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как</a:t>
                      </a:r>
                      <a:r>
                        <a:rPr lang="ru-RU" sz="1400" spc="8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его</a:t>
                      </a:r>
                      <a:r>
                        <a:rPr lang="ru-RU" sz="1400" spc="8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сохранить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marL="0" marR="73025" indent="17463" algn="l">
                        <a:lnSpc>
                          <a:spcPct val="103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Основы медицинских знаний»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Модуль № 8 «Основы медицинских знаний. Оказание первой помощи»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indent="-73025" algn="l">
                        <a:lnSpc>
                          <a:spcPct val="103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Модуль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№ 7  «Безопасность в социуме»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Модуль № 9 «Безопасность в социуме»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73025" indent="17463" algn="l">
                        <a:lnSpc>
                          <a:spcPct val="103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Модуль</a:t>
                      </a:r>
                      <a:r>
                        <a:rPr lang="ru-RU" sz="1400" spc="7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№</a:t>
                      </a:r>
                      <a:r>
                        <a:rPr lang="ru-RU" sz="1400" spc="7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8</a:t>
                      </a:r>
                      <a:r>
                        <a:rPr lang="ru-RU" sz="1400" spc="15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«Безопасность</a:t>
                      </a:r>
                      <a:r>
                        <a:rPr lang="ru-RU" sz="1400" spc="8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400" spc="7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информационном</a:t>
                      </a:r>
                      <a:r>
                        <a:rPr lang="ru-RU" sz="10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пространстве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Модуль № 10 «Безопасность в информационном пространстве»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73025" indent="17463" algn="l">
                        <a:lnSpc>
                          <a:spcPct val="103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Модуль</a:t>
                      </a:r>
                      <a:r>
                        <a:rPr lang="ru-RU" sz="1400" spc="7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№</a:t>
                      </a:r>
                      <a:r>
                        <a:rPr lang="ru-RU" sz="1400" spc="8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9</a:t>
                      </a:r>
                      <a:r>
                        <a:rPr lang="ru-RU" sz="1400" spc="16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«Основы</a:t>
                      </a:r>
                      <a:r>
                        <a:rPr lang="ru-RU" sz="1400" spc="8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противодействия</a:t>
                      </a:r>
                      <a:r>
                        <a:rPr lang="ru-RU" sz="1400" spc="8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экстремизму  и терроризму»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Модуль № 11 «Основы противодействия экстремизму и терроризму»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10253" t="11718" r="6250" b="6250"/>
          <a:stretch>
            <a:fillRect/>
          </a:stretch>
        </p:blipFill>
        <p:spPr bwMode="auto">
          <a:xfrm>
            <a:off x="-91816" y="-214338"/>
            <a:ext cx="9307286" cy="707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Calibri"/>
                <a:cs typeface="Times New Roman"/>
              </a:rPr>
              <a:t>Модуль № 2 «Основы военной подготовки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Calibri"/>
                <a:cs typeface="Times New Roman"/>
              </a:rPr>
              <a:t>»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714356"/>
          <a:ext cx="8358246" cy="5482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102"/>
                <a:gridCol w="75601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№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Тема 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" marR="257175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Строевые</a:t>
                      </a:r>
                      <a:r>
                        <a:rPr lang="ru-RU" sz="1500" spc="-8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приемы</a:t>
                      </a:r>
                      <a:r>
                        <a:rPr lang="ru-RU" sz="1500" spc="-33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движение без оружия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(строевая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подготовка)</a:t>
                      </a:r>
                      <a:endParaRPr lang="ru-RU" sz="1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spc="-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Основные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</a:t>
                      </a:r>
                      <a:r>
                        <a:rPr lang="ru-RU" sz="1500" spc="-33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тактических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действий </a:t>
                      </a:r>
                      <a:r>
                        <a:rPr lang="ru-RU" sz="15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войск (тактическая</a:t>
                      </a:r>
                      <a:r>
                        <a:rPr lang="ru-RU" sz="1500" spc="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подготовка)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" marR="456565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Требования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безопасности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</a:t>
                      </a:r>
                      <a:r>
                        <a:rPr lang="ru-RU" sz="1500" spc="-9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обращении</a:t>
                      </a:r>
                      <a:r>
                        <a:rPr lang="ru-RU" sz="1500" spc="-33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</a:t>
                      </a:r>
                      <a:r>
                        <a:rPr lang="ru-RU" sz="15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оружием и</a:t>
                      </a:r>
                      <a:r>
                        <a:rPr lang="ru-RU" sz="1500" spc="-8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боеприпасами</a:t>
                      </a:r>
                      <a:r>
                        <a:rPr lang="ru-RU" sz="1500" spc="-33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(огневая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подготовка)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555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Виды, назначение и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тактико-</a:t>
                      </a:r>
                      <a:r>
                        <a:rPr lang="ru-RU" sz="15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технические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характеристики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современного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стрелкового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оружия</a:t>
                      </a:r>
                      <a:r>
                        <a:rPr lang="ru-RU" sz="1500" spc="-33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(огневая</a:t>
                      </a:r>
                    </a:p>
                    <a:p>
                      <a:pPr marL="74295" marR="680720">
                        <a:lnSpc>
                          <a:spcPts val="17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подготовка)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" marR="895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Беспилотные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летательные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аппараты (БПЛА) –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эффективное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средство</a:t>
                      </a:r>
                      <a:r>
                        <a:rPr lang="ru-RU" sz="1500" spc="-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</a:t>
                      </a:r>
                      <a:r>
                        <a:rPr lang="ru-RU" sz="15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условиях</a:t>
                      </a:r>
                      <a:r>
                        <a:rPr lang="ru-RU" sz="1500" spc="-33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военных действий.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Морские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беспилотные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аппараты (основы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технической подготовки</a:t>
                      </a:r>
                      <a:r>
                        <a:rPr lang="ru-RU" sz="15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15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связи)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" marR="25717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Предназначение,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общее</a:t>
                      </a:r>
                      <a:r>
                        <a:rPr lang="ru-RU" sz="1500" spc="-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устройство</a:t>
                      </a:r>
                      <a:r>
                        <a:rPr lang="ru-RU" sz="1500" spc="-33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тактико-технические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характеристики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переносных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радиостанций</a:t>
                      </a:r>
                      <a:r>
                        <a:rPr lang="ru-RU" sz="15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spc="-2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(основы</a:t>
                      </a:r>
                      <a:r>
                        <a:rPr lang="ru-RU" sz="1500" spc="-5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технической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подготовки</a:t>
                      </a:r>
                      <a:r>
                        <a:rPr lang="ru-RU" sz="15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15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связи)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" marR="88265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Свойства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местности</a:t>
                      </a:r>
                      <a:r>
                        <a:rPr lang="ru-RU" sz="1500" spc="-33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их</a:t>
                      </a:r>
                      <a:r>
                        <a:rPr lang="ru-RU" sz="15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применение в</a:t>
                      </a:r>
                      <a:r>
                        <a:rPr lang="ru-RU" sz="1500" spc="-7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военном</a:t>
                      </a:r>
                      <a:r>
                        <a:rPr lang="ru-RU" sz="1500" spc="-4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деле</a:t>
                      </a:r>
                      <a:r>
                        <a:rPr lang="ru-RU" sz="1500" spc="-33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(военная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топография)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" marR="123190">
                        <a:lnSpc>
                          <a:spcPct val="108000"/>
                        </a:lnSpc>
                        <a:spcAft>
                          <a:spcPts val="0"/>
                        </a:spcAft>
                      </a:pPr>
                      <a:r>
                        <a:rPr lang="ru-RU" sz="15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Фортификационное</a:t>
                      </a:r>
                      <a:r>
                        <a:rPr lang="ru-RU" sz="1500" spc="-33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оборудование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позиции</a:t>
                      </a:r>
                      <a:r>
                        <a:rPr lang="ru-RU" sz="1500" spc="-4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отделения. </a:t>
                      </a:r>
                      <a:r>
                        <a:rPr lang="ru-RU" sz="15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 укрытий</a:t>
                      </a:r>
                      <a:r>
                        <a:rPr lang="ru-RU" sz="1500" spc="-33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убежищ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(инженерная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подготовка)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" marR="2070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Оружие</a:t>
                      </a:r>
                      <a:r>
                        <a:rPr lang="ru-RU" sz="1500" spc="-8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массового</a:t>
                      </a:r>
                      <a:r>
                        <a:rPr lang="ru-RU" sz="1500" spc="-33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поражения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(радиационная,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химическая,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биологическая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защита)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10-11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" marR="4457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Первая</a:t>
                      </a:r>
                      <a:r>
                        <a:rPr lang="ru-RU" sz="1500" spc="-8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помощь</a:t>
                      </a:r>
                      <a:r>
                        <a:rPr lang="ru-RU" sz="1500" spc="-33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поле боя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(военно-медицинская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подготовка. </a:t>
                      </a:r>
                      <a:r>
                        <a:rPr lang="ru-RU" sz="1500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Тактическая</a:t>
                      </a:r>
                      <a:r>
                        <a:rPr lang="ru-RU" sz="1500" spc="-33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медицина)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" marR="367665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Особенности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прохождения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военной</a:t>
                      </a:r>
                      <a:r>
                        <a:rPr lang="ru-RU" sz="1500" spc="-8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службы</a:t>
                      </a:r>
                      <a:r>
                        <a:rPr lang="ru-RU" sz="1500" spc="-33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</a:t>
                      </a:r>
                      <a:r>
                        <a:rPr lang="ru-RU" sz="15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призыву</a:t>
                      </a:r>
                    </a:p>
                    <a:p>
                      <a:pPr marL="74295">
                        <a:lnSpc>
                          <a:spcPts val="1595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1500" spc="-1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</a:t>
                      </a:r>
                      <a:r>
                        <a:rPr lang="ru-RU" sz="1500" spc="-3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контракту. Военно-учебные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заведения и </a:t>
                      </a:r>
                      <a:r>
                        <a:rPr lang="ru-RU" sz="15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военно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ru-RU" sz="1500" spc="-33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учебные центры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(тактическая</a:t>
                      </a:r>
                      <a:r>
                        <a:rPr lang="ru-RU" sz="15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подготовка)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10253" t="11718" r="6250" b="6250"/>
          <a:stretch>
            <a:fillRect/>
          </a:stretch>
        </p:blipFill>
        <p:spPr bwMode="auto">
          <a:xfrm>
            <a:off x="-91816" y="0"/>
            <a:ext cx="93072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sz="4000" dirty="0" smtClean="0">
                <a:latin typeface="Comic Sans MS" pitchFamily="66" charset="0"/>
              </a:rPr>
              <a:t>Таким </a:t>
            </a:r>
            <a:r>
              <a:rPr lang="ru-RU" sz="4000" dirty="0">
                <a:latin typeface="Comic Sans MS" pitchFamily="66" charset="0"/>
              </a:rPr>
              <a:t>образом, ОБЖ и </a:t>
            </a:r>
            <a:r>
              <a:rPr lang="ru-RU" sz="4000" dirty="0" smtClean="0">
                <a:latin typeface="Comic Sans MS" pitchFamily="66" charset="0"/>
              </a:rPr>
              <a:t>ОБЗР </a:t>
            </a:r>
            <a:r>
              <a:rPr lang="ru-RU" sz="4000" dirty="0">
                <a:latin typeface="Comic Sans MS" pitchFamily="66" charset="0"/>
              </a:rPr>
              <a:t>имеют разные направления обучения, но обе программы направлены на обучение школьников правилам безопасности и защиты.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1013</Words>
  <Application>Microsoft Office PowerPoint</Application>
  <PresentationFormat>Экран (4:3)</PresentationFormat>
  <Paragraphs>116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Место учебного предмета «Основы безопасности и защиты родины» в федеральном учебном плане </vt:lpstr>
      <vt:lpstr>Основные различия между программами "Основы безопасности жизнедеятельности" (ОБЖ) и "Основы безопасности и защиты Родины" (ОБЗР)</vt:lpstr>
      <vt:lpstr>Содержание обучения в 8-9 классах </vt:lpstr>
      <vt:lpstr>Модуль № 2 «Военная подготовка. Основы военных знаний»</vt:lpstr>
      <vt:lpstr>Содержание обучения в 10-11 классах </vt:lpstr>
      <vt:lpstr>Модуль № 2 «Основы военной подготовки»</vt:lpstr>
      <vt:lpstr>Слайд 9</vt:lpstr>
      <vt:lpstr>КОНСТРУКТОР РАБОЧИХ ПРОГРАММ </vt:lpstr>
      <vt:lpstr>МЕТОДИЧЕСКИЕ РЕКОМЕНДАЦИИ И ВИДЕОУРОКИ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18</cp:revision>
  <dcterms:created xsi:type="dcterms:W3CDTF">2024-03-17T09:50:59Z</dcterms:created>
  <dcterms:modified xsi:type="dcterms:W3CDTF">2024-04-22T11:00:43Z</dcterms:modified>
</cp:coreProperties>
</file>